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5143500" cy="9144000" type="screen16x9"/>
  <p:notesSz cx="6858000" cy="9144000"/>
  <p:embeddedFontLst>
    <p:embeddedFont>
      <p:font typeface="宋体" pitchFamily="2" charset="-122"/>
      <p:regular r:id="rId8"/>
    </p:embeddedFont>
    <p:embeddedFont>
      <p:font typeface="Meiryo" pitchFamily="50" charset="-128"/>
      <p:regular r:id="rId9"/>
      <p:bold r:id="rId10"/>
      <p:italic r:id="rId11"/>
      <p:boldItalic r:id="rId12"/>
    </p:embeddedFont>
    <p:embeddedFont>
      <p:font typeface="Trebuchet MS" pitchFamily="34" charset="0"/>
      <p:regular r:id="rId13"/>
      <p:bold r:id="rId14"/>
      <p:italic r:id="rId15"/>
      <p:boldItalic r:id="rId16"/>
    </p:embeddedFont>
    <p:embeddedFont>
      <p:font typeface="Impact" pitchFamily="34" charset="0"/>
      <p:regular r:id="rId17"/>
    </p:embeddedFont>
    <p:embeddedFont>
      <p:font typeface="Roboto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990" y="-86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8537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571750" y="-222"/>
            <a:ext cx="257175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49344" y="2192311"/>
            <a:ext cx="2275425" cy="26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49344" y="4983245"/>
            <a:ext cx="2275425" cy="219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2"/>
          </p:nvPr>
        </p:nvSpPr>
        <p:spPr>
          <a:xfrm>
            <a:off x="2778469" y="1287244"/>
            <a:ext cx="2158313" cy="656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75336" y="1323689"/>
            <a:ext cx="4792838" cy="364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75331" y="5038444"/>
            <a:ext cx="4792838" cy="140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75331" y="3823734"/>
            <a:ext cx="4792838" cy="149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75331" y="791156"/>
            <a:ext cx="4792838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75331" y="2048844"/>
            <a:ext cx="4792838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75331" y="791156"/>
            <a:ext cx="4792838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175331" y="2048844"/>
            <a:ext cx="2249944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2718225" y="2048844"/>
            <a:ext cx="2249944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75331" y="791156"/>
            <a:ext cx="4792838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75331" y="987733"/>
            <a:ext cx="1579500" cy="134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175331" y="2470400"/>
            <a:ext cx="1579500" cy="565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75331" y="7521022"/>
            <a:ext cx="3374325" cy="107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75331" y="1966444"/>
            <a:ext cx="4792838" cy="349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75331" y="5603956"/>
            <a:ext cx="4792838" cy="231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5331" y="791156"/>
            <a:ext cx="4792838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5331" y="2048844"/>
            <a:ext cx="4792838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31566" y="3203848"/>
            <a:ext cx="4787071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2400" b="1" dirty="0" smtClean="0">
                <a:solidFill>
                  <a:srgbClr val="FF0000"/>
                </a:solidFill>
              </a:rPr>
              <a:t>Electric Contract Payment </a:t>
            </a:r>
            <a:r>
              <a:rPr lang="en" sz="2400" b="1" dirty="0">
                <a:solidFill>
                  <a:srgbClr val="FF0000"/>
                </a:solidFill>
              </a:rPr>
              <a:t>Common </a:t>
            </a:r>
            <a:r>
              <a:rPr lang="en" sz="2400" b="1" dirty="0" smtClean="0">
                <a:solidFill>
                  <a:srgbClr val="FF0000"/>
                </a:solidFill>
              </a:rPr>
              <a:t>System</a:t>
            </a:r>
            <a:br>
              <a:rPr lang="en" sz="2400" b="1" dirty="0" smtClean="0">
                <a:solidFill>
                  <a:srgbClr val="FF0000"/>
                </a:solidFill>
              </a:rPr>
            </a:br>
            <a:r>
              <a:rPr lang="en" sz="2400" dirty="0" smtClean="0">
                <a:solidFill>
                  <a:srgbClr val="FF0000"/>
                </a:solidFill>
              </a:rPr>
              <a:t/>
            </a:r>
            <a:br>
              <a:rPr lang="en" sz="2400" dirty="0" smtClean="0">
                <a:solidFill>
                  <a:srgbClr val="FF0000"/>
                </a:solidFill>
              </a:rPr>
            </a:br>
            <a:r>
              <a:rPr lang="en" sz="2400" dirty="0" smtClean="0">
                <a:solidFill>
                  <a:srgbClr val="0070C0"/>
                </a:solidFill>
              </a:rPr>
              <a:t>using Blockchain technology</a:t>
            </a:r>
            <a:endParaRPr sz="1200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2000" dirty="0">
                <a:solidFill>
                  <a:srgbClr val="38761D"/>
                </a:solidFill>
              </a:rPr>
              <a:t>Ethereum s</a:t>
            </a:r>
            <a:r>
              <a:rPr lang="en" sz="2000" dirty="0" smtClean="0">
                <a:solidFill>
                  <a:srgbClr val="38761D"/>
                </a:solidFill>
              </a:rPr>
              <a:t>mart contract structur</a:t>
            </a:r>
            <a:endParaRPr sz="2000" dirty="0">
              <a:solidFill>
                <a:srgbClr val="38761D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19241" y="8145072"/>
            <a:ext cx="999806" cy="44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" dirty="0" smtClean="0"/>
              <a:t>9</a:t>
            </a: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.Aug.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3" descr="Logo_BitcForex_Icon_Sma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6516" y="6408081"/>
            <a:ext cx="1419796" cy="176431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19241" y="8597958"/>
            <a:ext cx="1347614" cy="47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dirty="0">
                <a:latin typeface="Times New Roman"/>
                <a:ea typeface="Times New Roman"/>
                <a:cs typeface="Times New Roman"/>
                <a:sym typeface="Times New Roman"/>
              </a:rPr>
              <a:t>BitcFrex.com</a:t>
            </a: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196414" y="8361127"/>
            <a:ext cx="817461" cy="4501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900"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  <a:hlinkClick r:id="" action="ppaction://hlinkshowjump?jump=nextslide"/>
              </a:rPr>
              <a:t>Start</a:t>
            </a:r>
            <a:endParaRPr sz="900"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979712"/>
            <a:ext cx="501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zh-CN" sz="4000" i="1" dirty="0">
                <a:solidFill>
                  <a:srgbClr val="0000FF"/>
                </a:solidFill>
              </a:rPr>
              <a:t>EC-PAY-COM</a:t>
            </a:r>
            <a:endParaRPr lang="zh-CN" altLang="en-US" sz="4000" dirty="0"/>
          </a:p>
        </p:txBody>
      </p:sp>
      <p:sp>
        <p:nvSpPr>
          <p:cNvPr id="4" name="正方形/長方形 3"/>
          <p:cNvSpPr/>
          <p:nvPr/>
        </p:nvSpPr>
        <p:spPr>
          <a:xfrm>
            <a:off x="793048" y="1835696"/>
            <a:ext cx="3506894" cy="1080120"/>
          </a:xfrm>
          <a:prstGeom prst="rect">
            <a:avLst/>
          </a:prstGeom>
          <a:noFill/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195486" y="25761"/>
            <a:ext cx="2414916" cy="46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What 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Promotion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?</a:t>
            </a:r>
            <a:endParaRPr sz="18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-53729" y="483591"/>
            <a:ext cx="5143500" cy="122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Payment Common System without real money</a:t>
            </a:r>
            <a:endParaRPr sz="1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(using ethereum virtual money)</a:t>
            </a:r>
            <a:endParaRPr sz="1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case for payment of online shopping specified item</a:t>
            </a: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case for payment of various tickets with reservation</a:t>
            </a: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41367" y="1619672"/>
            <a:ext cx="4950663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Who will use?</a:t>
            </a:r>
            <a:endParaRPr sz="18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-39651" y="2082453"/>
            <a:ext cx="5143500" cy="83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shop </a:t>
            </a:r>
            <a:r>
              <a:rPr lang="en" sz="1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customer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" sz="1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seller</a:t>
            </a: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Agency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various tickets(hotel voucher, air ticket etc...)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57514" y="3131840"/>
            <a:ext cx="467679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Who do help this business idea?</a:t>
            </a:r>
            <a:endParaRPr sz="18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1470" y="3707904"/>
            <a:ext cx="4857727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en" sz="1600" b="1" i="0" u="sng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Customer</a:t>
            </a:r>
            <a:r>
              <a:rPr lang="en" sz="16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can using ethereum money without real </a:t>
            </a:r>
            <a:r>
              <a:rPr lang="en" sz="16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money and </a:t>
            </a:r>
            <a:r>
              <a:rPr lang="en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include property information of target </a:t>
            </a:r>
            <a:r>
              <a:rPr lang="en" sz="16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product,</a:t>
            </a:r>
            <a:r>
              <a:rPr lang="en" sz="1600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" sz="16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and </a:t>
            </a:r>
            <a:r>
              <a:rPr lang="en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payment term etc...  into that blockchain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itchFamily="34" charset="0"/>
              <a:buChar char="•"/>
            </a:pPr>
            <a:endParaRPr sz="1600" b="0" i="0" u="none" strike="noStrike" cap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en" sz="1600" b="1" i="0" u="sng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Seller or Agency</a:t>
            </a:r>
            <a:r>
              <a:rPr lang="en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are got merit that can entrust auto </a:t>
            </a:r>
            <a:r>
              <a:rPr lang="en" sz="1600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" sz="16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managing </a:t>
            </a:r>
            <a:r>
              <a:rPr lang="en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target product,payment term etc</a:t>
            </a:r>
            <a:r>
              <a:rPr lang="en" sz="16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...into </a:t>
            </a:r>
            <a:r>
              <a:rPr lang="en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that blockchain by using </a:t>
            </a:r>
            <a:r>
              <a:rPr lang="en" sz="16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ethereum </a:t>
            </a:r>
            <a:r>
              <a:rPr lang="en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smart contract </a:t>
            </a:r>
            <a:r>
              <a:rPr lang="en" sz="1600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" sz="16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without </a:t>
            </a:r>
            <a:r>
              <a:rPr lang="en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troublesome management of payment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128871" y="8581823"/>
            <a:ext cx="975009" cy="3553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  <a:hlinkClick r:id="" action="ppaction://hlinkshowjump?jump=nextslide"/>
              </a:rPr>
              <a:t>Next</a:t>
            </a:r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Arial"/>
            </a:endParaRPr>
          </a:p>
        </p:txBody>
      </p:sp>
      <p:pic>
        <p:nvPicPr>
          <p:cNvPr id="9" name="Google Shape;56;p13" descr="Logo_BitcForex_Icon_Sma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6516" y="6408081"/>
            <a:ext cx="1419796" cy="1764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300263" y="1202779"/>
            <a:ext cx="1200150" cy="7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175331" y="539552"/>
            <a:ext cx="4968168" cy="134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1. </a:t>
            </a:r>
            <a:r>
              <a:rPr lang="en" sz="1200" b="1" i="1" u="none" strike="noStrike" cap="none" dirty="0">
                <a:solidFill>
                  <a:srgbClr val="4285F4"/>
                </a:solidFill>
                <a:latin typeface="Meiryo"/>
                <a:ea typeface="Meiryo"/>
                <a:cs typeface="Meiryo"/>
                <a:sym typeface="Meiryo"/>
              </a:rPr>
              <a:t>Registration of bank with minimum capital</a:t>
            </a:r>
            <a:endParaRPr sz="1200" b="1" i="1" u="none" strike="noStrike" cap="none" dirty="0">
              <a:solidFill>
                <a:srgbClr val="4285F4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first cost</a:t>
            </a:r>
            <a:r>
              <a:rPr lang="en" sz="1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1,500$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into the bank for deposit as asset of company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Increasing more cost as asset to investment for the future stating service.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1470" y="179512"/>
            <a:ext cx="2195100" cy="5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Estimate cost</a:t>
            </a:r>
            <a:endParaRPr sz="18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672961" y="6271935"/>
            <a:ext cx="3050917" cy="7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Total Estimate cost: </a:t>
            </a:r>
            <a:r>
              <a:rPr lang="en" sz="2000" b="0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7,000$</a:t>
            </a:r>
            <a:endParaRPr sz="2000" b="0" i="0" u="sng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263828" y="1986442"/>
            <a:ext cx="4879672" cy="133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2.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en" sz="1200" b="1" i="1" u="none" strike="noStrike" cap="none" dirty="0">
                <a:solidFill>
                  <a:srgbClr val="4285F4"/>
                </a:solidFill>
                <a:latin typeface="Meiryo"/>
                <a:ea typeface="Meiryo"/>
                <a:cs typeface="Meiryo"/>
                <a:sym typeface="Meiryo"/>
              </a:rPr>
              <a:t>mockup for idea of new payment system</a:t>
            </a:r>
            <a:endParaRPr sz="1200" b="1" i="1" u="none" strike="noStrike" cap="none" dirty="0">
              <a:solidFill>
                <a:srgbClr val="4285F4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first need cost </a:t>
            </a:r>
            <a:r>
              <a:rPr lang="en" sz="1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1,000$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 plan to outsourcing program on geth as Ethereum Language so on geth, js,</a:t>
            </a:r>
            <a:r>
              <a:rPr lang="en" sz="1050" b="0" i="0" u="none" strike="noStrike" cap="none" dirty="0">
                <a:solidFill>
                  <a:srgbClr val="454545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Solidity,Python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00263" y="3325966"/>
            <a:ext cx="4843236" cy="136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3. </a:t>
            </a:r>
            <a:r>
              <a:rPr lang="en" sz="1200" b="1" i="1" u="none" strike="noStrike" cap="none" dirty="0">
                <a:solidFill>
                  <a:srgbClr val="4285F4"/>
                </a:solidFill>
                <a:latin typeface="Meiryo"/>
                <a:ea typeface="Meiryo"/>
                <a:cs typeface="Meiryo"/>
                <a:sym typeface="Meiryo"/>
              </a:rPr>
              <a:t>Monitor and evaluation to thisayment system </a:t>
            </a:r>
            <a:endParaRPr sz="1200" b="1" i="1" u="none" strike="noStrike" cap="none" dirty="0">
              <a:solidFill>
                <a:srgbClr val="4285F4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        (Test Environment,Online Demo Server) </a:t>
            </a:r>
            <a:endParaRPr sz="12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cost </a:t>
            </a:r>
            <a:r>
              <a:rPr lang="en" sz="1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2,500$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(to upgrade and fixed bug for publishment) 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offering to evaluate system response benefit and bugs.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07739" y="4989802"/>
            <a:ext cx="4703352" cy="128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4. </a:t>
            </a:r>
            <a:r>
              <a:rPr lang="en" sz="1200" b="1" i="1" u="none" strike="noStrike" cap="none" dirty="0">
                <a:solidFill>
                  <a:srgbClr val="4285F4"/>
                </a:solidFill>
                <a:latin typeface="Meiryo"/>
                <a:ea typeface="Meiryo"/>
                <a:cs typeface="Meiryo"/>
                <a:sym typeface="Meiryo"/>
              </a:rPr>
              <a:t>Install into current Online Site(Publishment)</a:t>
            </a:r>
            <a:endParaRPr sz="1200" b="1" i="1" u="none" strike="noStrike" cap="none" dirty="0">
              <a:solidFill>
                <a:srgbClr val="4285F4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Setup Current EC-PAY-COM Site(Online Shop) and Agency Site cost </a:t>
            </a:r>
            <a:r>
              <a:rPr lang="en" sz="1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2,000$</a:t>
            </a:r>
            <a:endParaRPr sz="1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4147396" y="8388424"/>
            <a:ext cx="859221" cy="5456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  <a:hlinkClick r:id="" action="ppaction://hlinkshowjump?jump=nextslide"/>
              </a:rPr>
              <a:t>Next</a:t>
            </a:r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Arial"/>
            </a:endParaRPr>
          </a:p>
        </p:txBody>
      </p:sp>
      <p:pic>
        <p:nvPicPr>
          <p:cNvPr id="10" name="Google Shape;56;p13" descr="Logo_BitcForex_Icon_Sma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6516" y="6408081"/>
            <a:ext cx="1419796" cy="1764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300263" y="1202779"/>
            <a:ext cx="1200150" cy="7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84988" y="863080"/>
            <a:ext cx="4989474" cy="236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1200"/>
              <a:buFont typeface="Meiryo"/>
              <a:buAutoNum type="arabicPeriod"/>
            </a:pPr>
            <a:r>
              <a:rPr lang="en" sz="1200" b="1" i="0" u="none" strike="noStrike" cap="none" dirty="0">
                <a:solidFill>
                  <a:srgbClr val="4285F4"/>
                </a:solidFill>
                <a:latin typeface="Meiryo"/>
                <a:ea typeface="Meiryo"/>
                <a:cs typeface="Meiryo"/>
                <a:sym typeface="Meiryo"/>
              </a:rPr>
              <a:t>How can we know about this payment system(ec-pay-com) customer and seller?</a:t>
            </a:r>
            <a:endParaRPr sz="1200" b="1" i="0" u="none" strike="noStrike" cap="none" dirty="0">
              <a:solidFill>
                <a:srgbClr val="4285F4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eiryo"/>
              <a:buChar char="●"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Public offering to evaluate system customer 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prototype (dummy payment) version was delivered in e-mail magazine and the like...</a:t>
            </a:r>
            <a:endParaRPr sz="1200" b="0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 2.    </a:t>
            </a:r>
            <a:r>
              <a:rPr lang="en" sz="1200" b="1" i="0" u="none" strike="noStrike" cap="none" dirty="0">
                <a:solidFill>
                  <a:srgbClr val="4285F4"/>
                </a:solidFill>
                <a:latin typeface="Meiryo"/>
                <a:ea typeface="Meiryo"/>
                <a:cs typeface="Meiryo"/>
                <a:sym typeface="Meiryo"/>
              </a:rPr>
              <a:t>How it will get spread in the review us ?</a:t>
            </a:r>
            <a:endParaRPr sz="1200" b="1" i="0" u="none" strike="noStrike" cap="none" dirty="0">
              <a:solidFill>
                <a:srgbClr val="4285F4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eiryo"/>
              <a:buChar char="●"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The thoughts of leaving the trial (free) version ask spread in each user's blog and e-mail magazine and the like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0" y="323528"/>
            <a:ext cx="5143500" cy="539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Marketing, 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Advertisement</a:t>
            </a:r>
            <a:endParaRPr sz="18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160013" y="3964145"/>
            <a:ext cx="5039424" cy="237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sng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Project is a success if achieve following indicators</a:t>
            </a:r>
            <a:endParaRPr sz="1400" b="0" i="0" u="sng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sng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1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Rental Version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number of customers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300 to 1,000 / month, 10,000 / year Calculated 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 income: one each item is 100$ assumptions as payment margin fee is 3% ,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divided all </a:t>
            </a:r>
            <a:r>
              <a:rPr lang="en" sz="12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investor（contributer for 3 month) 5% share of income. 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Formula:300*100*0.03= 900$ ~ 1,000*100*0.03=3000$/month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1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Package Version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1 Install setup payment system: about 10,000$~ Include </a:t>
            </a:r>
            <a:r>
              <a:rPr lang="en" sz="1200" b="1" i="1" u="none" strike="noStrike" cap="none" dirty="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guarantee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operation training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(manual &amp; customized)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-20490" y="3412504"/>
            <a:ext cx="5163989" cy="5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Criteria of success (Target)</a:t>
            </a:r>
            <a:endParaRPr sz="18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4299942" y="8316416"/>
            <a:ext cx="671721" cy="6046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Next</a:t>
            </a:r>
          </a:p>
        </p:txBody>
      </p:sp>
      <p:pic>
        <p:nvPicPr>
          <p:cNvPr id="8" name="Google Shape;56;p13" descr="Logo_BitcForex_Icon_Sma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6516" y="6408081"/>
            <a:ext cx="1419796" cy="1764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/>
        </p:nvSpPr>
        <p:spPr>
          <a:xfrm>
            <a:off x="300263" y="1202779"/>
            <a:ext cx="1200150" cy="7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137181" y="768468"/>
            <a:ext cx="5010286" cy="2147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The specific concern of this plan?</a:t>
            </a:r>
            <a:endParaRPr sz="14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Initial investment, cost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Now I have not any money for now.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 costs (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mockup and publishment version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site(Yahoo 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auction, Amazon,Travel Agency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 side application(SmartPhone, iPhone to using outside)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Competitors service(Paypal, WebMoney,Perfect Pay)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Official authorization and </a:t>
            </a:r>
            <a:r>
              <a:rPr lang="en" sz="12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patent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-10210" y="198060"/>
            <a:ext cx="5153710" cy="55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Failure and current problem</a:t>
            </a:r>
            <a:endParaRPr sz="18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110484" y="2987825"/>
            <a:ext cx="5010286" cy="230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solution, which is thoght to concern?</a:t>
            </a:r>
            <a:endParaRPr sz="1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 investment, cost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＊Proposed to the cloud Found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costs (mockup and publishment version)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＊Outsourcing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 site  ＊Any auction site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 side application(SmartPhone, iPhone to using outside) ＊Outsourcing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Official authorization and </a:t>
            </a:r>
            <a:r>
              <a:rPr lang="en" sz="12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patent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＊Contact and connection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8">
            <a:hlinkClick r:id="" action="ppaction://hlinkshowjump?jump=endshow"/>
          </p:cNvPr>
          <p:cNvSpPr/>
          <p:nvPr/>
        </p:nvSpPr>
        <p:spPr>
          <a:xfrm>
            <a:off x="4083918" y="8365349"/>
            <a:ext cx="915566" cy="6115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  <a:hlinkClick r:id="" action="ppaction://hlinkshowjump?jump=firstslide"/>
              </a:rPr>
              <a:t>Finish</a:t>
            </a:r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Arial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1059581" y="5629026"/>
            <a:ext cx="1728193" cy="6711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Thanks</a:t>
            </a:r>
          </a:p>
        </p:txBody>
      </p:sp>
      <p:pic>
        <p:nvPicPr>
          <p:cNvPr id="8" name="Google Shape;56;p13" descr="Logo_BitcForex_Icon_Sma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6516" y="6408081"/>
            <a:ext cx="1419796" cy="1764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504</Words>
  <Application>Microsoft Office PowerPoint</Application>
  <PresentationFormat>画面に合わせる (16:9)</PresentationFormat>
  <Paragraphs>68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Arial</vt:lpstr>
      <vt:lpstr>宋体</vt:lpstr>
      <vt:lpstr>Meiryo</vt:lpstr>
      <vt:lpstr>Times New Roman</vt:lpstr>
      <vt:lpstr>Trebuchet MS</vt:lpstr>
      <vt:lpstr>Impact</vt:lpstr>
      <vt:lpstr>Roboto</vt:lpstr>
      <vt:lpstr>Simple Light</vt:lpstr>
      <vt:lpstr>Electric Contract Payment Common System  using Blockchain technology Ethereum smart contract structur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EC-PAY-COM   Payment Common System as  Ethereum Payment Structur</dc:title>
  <cp:lastModifiedBy>User</cp:lastModifiedBy>
  <cp:revision>12</cp:revision>
  <dcterms:modified xsi:type="dcterms:W3CDTF">2019-08-04T09:46:40Z</dcterms:modified>
</cp:coreProperties>
</file>